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9972F7F2-068C-400E-9B09-DAD1616302AE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98B9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80E95-A29E-42C7-AB06-10EC652E5032}" type="datetimeFigureOut">
              <a:rPr lang="de-DE" smtClean="0"/>
              <a:t>22.09.2023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921E0-6450-477B-B36D-19B05497D1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0617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921E0-6450-477B-B36D-19B05497D17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8219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DE7-933D-4D12-A99A-2286982A81AF}" type="datetimeFigureOut">
              <a:rPr lang="de-DE" smtClean="0"/>
              <a:t>22.09.2023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D4C7-A327-42A1-80B1-B97AB33A1A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1853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DE7-933D-4D12-A99A-2286982A81AF}" type="datetimeFigureOut">
              <a:rPr lang="de-DE" smtClean="0"/>
              <a:t>22.09.2023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D4C7-A327-42A1-80B1-B97AB33A1A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011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DE7-933D-4D12-A99A-2286982A81AF}" type="datetimeFigureOut">
              <a:rPr lang="de-DE" smtClean="0"/>
              <a:t>22.09.2023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D4C7-A327-42A1-80B1-B97AB33A1A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544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DE7-933D-4D12-A99A-2286982A81AF}" type="datetimeFigureOut">
              <a:rPr lang="de-DE" smtClean="0"/>
              <a:t>22.09.2023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D4C7-A327-42A1-80B1-B97AB33A1A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233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DE7-933D-4D12-A99A-2286982A81AF}" type="datetimeFigureOut">
              <a:rPr lang="de-DE" smtClean="0"/>
              <a:t>22.09.2023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D4C7-A327-42A1-80B1-B97AB33A1A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239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DE7-933D-4D12-A99A-2286982A81AF}" type="datetimeFigureOut">
              <a:rPr lang="de-DE" smtClean="0"/>
              <a:t>22.09.2023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D4C7-A327-42A1-80B1-B97AB33A1A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5809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DE7-933D-4D12-A99A-2286982A81AF}" type="datetimeFigureOut">
              <a:rPr lang="de-DE" smtClean="0"/>
              <a:t>22.09.2023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D4C7-A327-42A1-80B1-B97AB33A1A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592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DE7-933D-4D12-A99A-2286982A81AF}" type="datetimeFigureOut">
              <a:rPr lang="de-DE" smtClean="0"/>
              <a:t>22.09.2023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D4C7-A327-42A1-80B1-B97AB33A1A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573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DE7-933D-4D12-A99A-2286982A81AF}" type="datetimeFigureOut">
              <a:rPr lang="de-DE" smtClean="0"/>
              <a:t>22.09.2023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D4C7-A327-42A1-80B1-B97AB33A1A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897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DE7-933D-4D12-A99A-2286982A81AF}" type="datetimeFigureOut">
              <a:rPr lang="de-DE" smtClean="0"/>
              <a:t>22.09.2023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D4C7-A327-42A1-80B1-B97AB33A1A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98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DE7-933D-4D12-A99A-2286982A81AF}" type="datetimeFigureOut">
              <a:rPr lang="de-DE" smtClean="0"/>
              <a:t>22.09.2023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D4C7-A327-42A1-80B1-B97AB33A1A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78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EFDE7-933D-4D12-A99A-2286982A81AF}" type="datetimeFigureOut">
              <a:rPr lang="de-DE" smtClean="0"/>
              <a:t>22.09.2023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7D4C7-A327-42A1-80B1-B97AB33A1A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196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9381" y="116632"/>
            <a:ext cx="7772400" cy="723079"/>
          </a:xfrm>
        </p:spPr>
        <p:txBody>
          <a:bodyPr>
            <a:normAutofit fontScale="90000"/>
          </a:bodyPr>
          <a:lstStyle/>
          <a:p>
            <a:r>
              <a:rPr lang="de-DE" sz="3200" dirty="0"/>
              <a:t> </a:t>
            </a:r>
            <a:br>
              <a:rPr lang="de-DE" sz="3200" dirty="0"/>
            </a:br>
            <a:r>
              <a:rPr lang="de-DE" sz="3200" dirty="0"/>
              <a:t>      </a:t>
            </a:r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Pädagogische Arbeitsorganisation  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04514" y="980708"/>
            <a:ext cx="2693126" cy="504056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de-DE" sz="1100" b="1" dirty="0">
                <a:solidFill>
                  <a:schemeClr val="tx1"/>
                </a:solidFill>
              </a:rPr>
              <a:t>Schulkonferenz</a:t>
            </a:r>
          </a:p>
          <a:p>
            <a:r>
              <a:rPr lang="de-DE" sz="1000" dirty="0">
                <a:solidFill>
                  <a:schemeClr val="tx1"/>
                </a:solidFill>
              </a:rPr>
              <a:t>Schulleitung, 4 Lehrkräfte, 4 Elternratsmitglieder, </a:t>
            </a:r>
          </a:p>
          <a:p>
            <a:r>
              <a:rPr lang="de-DE" sz="1000" dirty="0">
                <a:solidFill>
                  <a:schemeClr val="tx1"/>
                </a:solidFill>
              </a:rPr>
              <a:t>1 nicht-pädagogische Fachkraft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740277" y="1015631"/>
            <a:ext cx="2772039" cy="56938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1100" b="1" dirty="0">
                <a:solidFill>
                  <a:schemeClr val="tx1"/>
                </a:solidFill>
              </a:rPr>
              <a:t>Schulleitungsteam </a:t>
            </a:r>
          </a:p>
          <a:p>
            <a:r>
              <a:rPr lang="de-DE" sz="1000" b="1" dirty="0">
                <a:solidFill>
                  <a:schemeClr val="tx1"/>
                </a:solidFill>
              </a:rPr>
              <a:t> </a:t>
            </a:r>
            <a:r>
              <a:rPr lang="de-DE" sz="1000" dirty="0">
                <a:solidFill>
                  <a:schemeClr val="tx1"/>
                </a:solidFill>
              </a:rPr>
              <a:t>B. Christiansen     T. Thiel</a:t>
            </a:r>
          </a:p>
          <a:p>
            <a:r>
              <a:rPr lang="de-DE" sz="1000" dirty="0">
                <a:solidFill>
                  <a:schemeClr val="tx1"/>
                </a:solidFill>
              </a:rPr>
              <a:t>           1x wöchentlich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740276" y="2061091"/>
            <a:ext cx="2772039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tx1"/>
                </a:solidFill>
              </a:rPr>
              <a:t>Steuergruppe  3 Kolleginnen + SL und </a:t>
            </a:r>
            <a:r>
              <a:rPr lang="de-DE" sz="1000" dirty="0" err="1">
                <a:solidFill>
                  <a:schemeClr val="tx1"/>
                </a:solidFill>
              </a:rPr>
              <a:t>stv</a:t>
            </a:r>
            <a:r>
              <a:rPr lang="de-DE" sz="1000" dirty="0">
                <a:solidFill>
                  <a:schemeClr val="tx1"/>
                </a:solidFill>
              </a:rPr>
              <a:t>. SL      tagt   5x pro Halbjahr 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5404514" y="1652348"/>
            <a:ext cx="1759774" cy="5693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chemeClr val="tx1"/>
                </a:solidFill>
              </a:rPr>
              <a:t>Elternrat/Elternausschuss</a:t>
            </a:r>
          </a:p>
          <a:p>
            <a:r>
              <a:rPr lang="de-DE" sz="1000" dirty="0">
                <a:solidFill>
                  <a:schemeClr val="tx1"/>
                </a:solidFill>
              </a:rPr>
              <a:t>                9 Eltern </a:t>
            </a:r>
          </a:p>
          <a:p>
            <a:r>
              <a:rPr lang="de-DE" sz="1000" dirty="0">
                <a:solidFill>
                  <a:schemeClr val="tx1"/>
                </a:solidFill>
              </a:rPr>
              <a:t>  jeden 2. Dienstag im Monat</a:t>
            </a:r>
          </a:p>
        </p:txBody>
      </p:sp>
      <p:cxnSp>
        <p:nvCxnSpPr>
          <p:cNvPr id="21" name="Gerade Verbindung 20"/>
          <p:cNvCxnSpPr/>
          <p:nvPr/>
        </p:nvCxnSpPr>
        <p:spPr>
          <a:xfrm>
            <a:off x="6447741" y="1496656"/>
            <a:ext cx="0" cy="16758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978721" y="3254330"/>
            <a:ext cx="1940781" cy="101566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chemeClr val="tx1"/>
                </a:solidFill>
              </a:rPr>
              <a:t>Lehrerkonferenz</a:t>
            </a:r>
          </a:p>
          <a:p>
            <a:r>
              <a:rPr lang="de-DE" sz="1000" dirty="0">
                <a:solidFill>
                  <a:schemeClr val="tx1"/>
                </a:solidFill>
              </a:rPr>
              <a:t>Kollegium  </a:t>
            </a:r>
          </a:p>
          <a:p>
            <a:r>
              <a:rPr lang="de-DE" sz="1000" dirty="0">
                <a:solidFill>
                  <a:schemeClr val="tx1"/>
                </a:solidFill>
              </a:rPr>
              <a:t>8 x im Jahr </a:t>
            </a:r>
          </a:p>
          <a:p>
            <a:r>
              <a:rPr lang="de-DE" sz="1000" dirty="0">
                <a:solidFill>
                  <a:schemeClr val="tx1"/>
                </a:solidFill>
              </a:rPr>
              <a:t>jeweils am Mittwoch</a:t>
            </a:r>
          </a:p>
          <a:p>
            <a:endParaRPr lang="de-DE" sz="1000" dirty="0">
              <a:solidFill>
                <a:schemeClr val="tx1"/>
              </a:solidFill>
            </a:endParaRPr>
          </a:p>
          <a:p>
            <a:r>
              <a:rPr lang="de-DE" sz="1000" dirty="0">
                <a:solidFill>
                  <a:schemeClr val="tx1"/>
                </a:solidFill>
              </a:rPr>
              <a:t>  </a:t>
            </a:r>
          </a:p>
        </p:txBody>
      </p:sp>
      <p:cxnSp>
        <p:nvCxnSpPr>
          <p:cNvPr id="29" name="Gerade Verbindung 28"/>
          <p:cNvCxnSpPr>
            <a:cxnSpLocks/>
          </p:cNvCxnSpPr>
          <p:nvPr/>
        </p:nvCxnSpPr>
        <p:spPr>
          <a:xfrm flipH="1">
            <a:off x="1879449" y="2336800"/>
            <a:ext cx="4769" cy="90372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>
            <a:off x="1906709" y="1585018"/>
            <a:ext cx="0" cy="47607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feld 48"/>
          <p:cNvSpPr txBox="1"/>
          <p:nvPr/>
        </p:nvSpPr>
        <p:spPr>
          <a:xfrm>
            <a:off x="1949112" y="4695488"/>
            <a:ext cx="1563198" cy="8463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chemeClr val="tx1"/>
                </a:solidFill>
              </a:rPr>
              <a:t>Jahrgangsteamtreffen</a:t>
            </a:r>
          </a:p>
          <a:p>
            <a:r>
              <a:rPr lang="de-DE" sz="900" b="1" dirty="0">
                <a:solidFill>
                  <a:schemeClr val="tx1"/>
                </a:solidFill>
              </a:rPr>
              <a:t>Schulentwicklungsthemen </a:t>
            </a:r>
          </a:p>
          <a:p>
            <a:r>
              <a:rPr lang="de-DE" sz="1000" b="1" dirty="0">
                <a:solidFill>
                  <a:schemeClr val="tx1"/>
                </a:solidFill>
              </a:rPr>
              <a:t> </a:t>
            </a:r>
            <a:r>
              <a:rPr lang="de-DE" sz="1000" dirty="0">
                <a:solidFill>
                  <a:schemeClr val="tx1"/>
                </a:solidFill>
              </a:rPr>
              <a:t>VSK bis Jg.4 </a:t>
            </a:r>
          </a:p>
          <a:p>
            <a:r>
              <a:rPr lang="de-DE" sz="1000" dirty="0">
                <a:solidFill>
                  <a:schemeClr val="tx1"/>
                </a:solidFill>
              </a:rPr>
              <a:t> 4 x im Jahr jeweils am  Mittwoch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3851919" y="1200297"/>
            <a:ext cx="1163352" cy="6771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100" b="1" dirty="0">
                <a:solidFill>
                  <a:schemeClr val="tx1"/>
                </a:solidFill>
              </a:rPr>
              <a:t> </a:t>
            </a:r>
            <a:r>
              <a:rPr lang="de-DE" sz="900" b="1" dirty="0">
                <a:solidFill>
                  <a:schemeClr val="tx1"/>
                </a:solidFill>
              </a:rPr>
              <a:t>Zeugniskonferenz </a:t>
            </a:r>
          </a:p>
          <a:p>
            <a:r>
              <a:rPr lang="de-DE" sz="900" dirty="0">
                <a:solidFill>
                  <a:schemeClr val="tx1"/>
                </a:solidFill>
              </a:rPr>
              <a:t> SL, KL, Fachkolleg. </a:t>
            </a:r>
          </a:p>
          <a:p>
            <a:r>
              <a:rPr lang="de-DE" sz="900" dirty="0">
                <a:solidFill>
                  <a:schemeClr val="tx1"/>
                </a:solidFill>
              </a:rPr>
              <a:t> 1 x im Jahr  Jg. 1-3</a:t>
            </a:r>
          </a:p>
          <a:p>
            <a:r>
              <a:rPr lang="de-DE" sz="900" dirty="0">
                <a:solidFill>
                  <a:schemeClr val="tx1"/>
                </a:solidFill>
              </a:rPr>
              <a:t> 2 x im Jahr  Jg.4 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4071400" y="5844935"/>
            <a:ext cx="1152128" cy="6617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chemeClr val="tx1"/>
                </a:solidFill>
              </a:rPr>
              <a:t>Kinderkonferenz</a:t>
            </a:r>
          </a:p>
          <a:p>
            <a:r>
              <a:rPr lang="de-DE" sz="900" dirty="0">
                <a:solidFill>
                  <a:schemeClr val="tx1"/>
                </a:solidFill>
              </a:rPr>
              <a:t>1 Klassensprecher/in  </a:t>
            </a:r>
          </a:p>
          <a:p>
            <a:r>
              <a:rPr lang="de-DE" sz="900" dirty="0">
                <a:solidFill>
                  <a:schemeClr val="tx1"/>
                </a:solidFill>
              </a:rPr>
              <a:t>jeden 2. Dienstag im Monat     Mensa </a:t>
            </a:r>
          </a:p>
        </p:txBody>
      </p:sp>
      <p:cxnSp>
        <p:nvCxnSpPr>
          <p:cNvPr id="58" name="Gerade Verbindung 57"/>
          <p:cNvCxnSpPr/>
          <p:nvPr/>
        </p:nvCxnSpPr>
        <p:spPr>
          <a:xfrm>
            <a:off x="6772878" y="3240522"/>
            <a:ext cx="152706" cy="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feld 81"/>
          <p:cNvSpPr txBox="1"/>
          <p:nvPr/>
        </p:nvSpPr>
        <p:spPr>
          <a:xfrm>
            <a:off x="611581" y="4695488"/>
            <a:ext cx="1079142" cy="8617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chemeClr val="tx1"/>
                </a:solidFill>
              </a:rPr>
              <a:t>Infokonferenz </a:t>
            </a:r>
          </a:p>
          <a:p>
            <a:r>
              <a:rPr lang="de-DE" sz="1000" dirty="0">
                <a:solidFill>
                  <a:schemeClr val="tx1"/>
                </a:solidFill>
              </a:rPr>
              <a:t>Kollegium</a:t>
            </a:r>
          </a:p>
          <a:p>
            <a:r>
              <a:rPr lang="de-DE" sz="1000" dirty="0">
                <a:solidFill>
                  <a:schemeClr val="tx1"/>
                </a:solidFill>
              </a:rPr>
              <a:t>1x monatlich Mittwoch </a:t>
            </a:r>
          </a:p>
          <a:p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85" name="Textfeld 84"/>
          <p:cNvSpPr txBox="1"/>
          <p:nvPr/>
        </p:nvSpPr>
        <p:spPr>
          <a:xfrm>
            <a:off x="4049637" y="2843513"/>
            <a:ext cx="1609602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900" b="1" dirty="0">
                <a:solidFill>
                  <a:schemeClr val="tx1"/>
                </a:solidFill>
              </a:rPr>
              <a:t>GBS-Konferenz </a:t>
            </a:r>
          </a:p>
          <a:p>
            <a:r>
              <a:rPr lang="de-DE" sz="900" dirty="0">
                <a:solidFill>
                  <a:schemeClr val="tx1"/>
                </a:solidFill>
              </a:rPr>
              <a:t>GBS Koordinatorin</a:t>
            </a:r>
          </a:p>
          <a:p>
            <a:r>
              <a:rPr lang="de-DE" sz="900" dirty="0">
                <a:solidFill>
                  <a:schemeClr val="tx1"/>
                </a:solidFill>
              </a:rPr>
              <a:t>Leitung </a:t>
            </a:r>
            <a:r>
              <a:rPr lang="de-DE" sz="900" dirty="0" err="1">
                <a:solidFill>
                  <a:schemeClr val="tx1"/>
                </a:solidFill>
              </a:rPr>
              <a:t>pädag</a:t>
            </a:r>
            <a:r>
              <a:rPr lang="de-DE" sz="900" dirty="0">
                <a:solidFill>
                  <a:schemeClr val="tx1"/>
                </a:solidFill>
              </a:rPr>
              <a:t>. Ganztag</a:t>
            </a:r>
          </a:p>
          <a:p>
            <a:r>
              <a:rPr lang="de-DE" sz="900" dirty="0">
                <a:solidFill>
                  <a:schemeClr val="tx1"/>
                </a:solidFill>
              </a:rPr>
              <a:t>Schulleitung</a:t>
            </a:r>
          </a:p>
        </p:txBody>
      </p:sp>
      <p:cxnSp>
        <p:nvCxnSpPr>
          <p:cNvPr id="92" name="Gerade Verbindung 91"/>
          <p:cNvCxnSpPr/>
          <p:nvPr/>
        </p:nvCxnSpPr>
        <p:spPr>
          <a:xfrm>
            <a:off x="5679160" y="3016411"/>
            <a:ext cx="435956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rade Verbindung 123"/>
          <p:cNvCxnSpPr>
            <a:stCxn id="25" idx="3"/>
          </p:cNvCxnSpPr>
          <p:nvPr/>
        </p:nvCxnSpPr>
        <p:spPr>
          <a:xfrm>
            <a:off x="2919502" y="3762162"/>
            <a:ext cx="932417" cy="1089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128"/>
          <p:cNvCxnSpPr/>
          <p:nvPr/>
        </p:nvCxnSpPr>
        <p:spPr>
          <a:xfrm>
            <a:off x="3860873" y="3062401"/>
            <a:ext cx="172691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feld 129"/>
          <p:cNvSpPr txBox="1"/>
          <p:nvPr/>
        </p:nvSpPr>
        <p:spPr>
          <a:xfrm>
            <a:off x="4083662" y="5401816"/>
            <a:ext cx="2493562" cy="2462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chemeClr val="tx1"/>
                </a:solidFill>
              </a:rPr>
              <a:t>2- 3  AG zur Schulentwicklung  </a:t>
            </a:r>
            <a:r>
              <a:rPr lang="de-DE" sz="900" dirty="0">
                <a:solidFill>
                  <a:schemeClr val="tx1"/>
                </a:solidFill>
              </a:rPr>
              <a:t>pro Halbjahr </a:t>
            </a:r>
          </a:p>
        </p:txBody>
      </p:sp>
      <p:cxnSp>
        <p:nvCxnSpPr>
          <p:cNvPr id="136" name="Gerade Verbindung 135"/>
          <p:cNvCxnSpPr/>
          <p:nvPr/>
        </p:nvCxnSpPr>
        <p:spPr>
          <a:xfrm>
            <a:off x="1127464" y="4572000"/>
            <a:ext cx="1503968" cy="912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feld 137"/>
          <p:cNvSpPr txBox="1"/>
          <p:nvPr/>
        </p:nvSpPr>
        <p:spPr>
          <a:xfrm>
            <a:off x="4056756" y="3773055"/>
            <a:ext cx="1955404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5875">
            <a:solidFill>
              <a:srgbClr val="98B95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chemeClr val="tx1"/>
                </a:solidFill>
              </a:rPr>
              <a:t>Fachkonferenzen</a:t>
            </a:r>
          </a:p>
          <a:p>
            <a:r>
              <a:rPr lang="de-DE" sz="900" dirty="0"/>
              <a:t>Fachleitungen + Fachkolleginnen</a:t>
            </a:r>
          </a:p>
          <a:p>
            <a:r>
              <a:rPr lang="de-DE" sz="900" dirty="0"/>
              <a:t>Mind. 1-2 x im Schuljahr</a:t>
            </a:r>
            <a:endParaRPr lang="de-DE" sz="1000" b="1" dirty="0">
              <a:solidFill>
                <a:schemeClr val="tx1"/>
              </a:solidFill>
            </a:endParaRPr>
          </a:p>
        </p:txBody>
      </p:sp>
      <p:sp>
        <p:nvSpPr>
          <p:cNvPr id="139" name="Textfeld 138"/>
          <p:cNvSpPr txBox="1"/>
          <p:nvPr/>
        </p:nvSpPr>
        <p:spPr>
          <a:xfrm>
            <a:off x="4063846" y="4437112"/>
            <a:ext cx="4259660" cy="3847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98B95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chemeClr val="tx1"/>
                </a:solidFill>
              </a:rPr>
              <a:t>Förderkonferenz</a:t>
            </a:r>
          </a:p>
          <a:p>
            <a:r>
              <a:rPr lang="de-DE" sz="900" dirty="0">
                <a:solidFill>
                  <a:schemeClr val="tx1"/>
                </a:solidFill>
              </a:rPr>
              <a:t>- </a:t>
            </a:r>
            <a:r>
              <a:rPr lang="de-DE" sz="900" u="sng" dirty="0">
                <a:solidFill>
                  <a:schemeClr val="tx1"/>
                </a:solidFill>
              </a:rPr>
              <a:t>1x wöchentlich :   </a:t>
            </a:r>
            <a:r>
              <a:rPr lang="de-DE" sz="900" dirty="0">
                <a:solidFill>
                  <a:schemeClr val="tx1"/>
                </a:solidFill>
              </a:rPr>
              <a:t>Förderkoordinatorin+ Sonderpädagoginnen + Beratungslehrerin</a:t>
            </a:r>
            <a:endParaRPr lang="de-DE" sz="1200" dirty="0">
              <a:solidFill>
                <a:schemeClr val="tx1"/>
              </a:solidFill>
            </a:endParaRPr>
          </a:p>
        </p:txBody>
      </p:sp>
      <p:cxnSp>
        <p:nvCxnSpPr>
          <p:cNvPr id="143" name="Gerade Verbindung 142"/>
          <p:cNvCxnSpPr/>
          <p:nvPr/>
        </p:nvCxnSpPr>
        <p:spPr>
          <a:xfrm>
            <a:off x="1115616" y="4581128"/>
            <a:ext cx="1" cy="11436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Gerade Verbindung 143"/>
          <p:cNvCxnSpPr/>
          <p:nvPr/>
        </p:nvCxnSpPr>
        <p:spPr>
          <a:xfrm>
            <a:off x="3869828" y="4121536"/>
            <a:ext cx="186928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Gerade Verbindung 148"/>
          <p:cNvCxnSpPr/>
          <p:nvPr/>
        </p:nvCxnSpPr>
        <p:spPr>
          <a:xfrm>
            <a:off x="2631432" y="4581128"/>
            <a:ext cx="0" cy="11436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7452320" y="1634050"/>
            <a:ext cx="1613288" cy="9464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98B954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50" b="1" dirty="0"/>
              <a:t>Ganztagsausschuss (GA)</a:t>
            </a:r>
          </a:p>
          <a:p>
            <a:r>
              <a:rPr lang="de-DE" sz="900" dirty="0"/>
              <a:t>2x im Schuljahr</a:t>
            </a:r>
          </a:p>
          <a:p>
            <a:r>
              <a:rPr lang="de-DE" sz="900" dirty="0"/>
              <a:t>3 Eltern</a:t>
            </a:r>
          </a:p>
          <a:p>
            <a:r>
              <a:rPr lang="de-DE" sz="900" dirty="0"/>
              <a:t>3 GBS Vertreter: </a:t>
            </a:r>
          </a:p>
          <a:p>
            <a:r>
              <a:rPr lang="de-DE" sz="900" dirty="0"/>
              <a:t>3 Kolleginnen: 1 Schulleitungsmitglied</a:t>
            </a:r>
          </a:p>
        </p:txBody>
      </p:sp>
      <p:cxnSp>
        <p:nvCxnSpPr>
          <p:cNvPr id="13" name="Gerade Verbindung 12"/>
          <p:cNvCxnSpPr/>
          <p:nvPr/>
        </p:nvCxnSpPr>
        <p:spPr>
          <a:xfrm flipH="1">
            <a:off x="3512316" y="1124744"/>
            <a:ext cx="1883496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>
          <a:xfrm>
            <a:off x="1879448" y="4251369"/>
            <a:ext cx="0" cy="32063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flipV="1">
            <a:off x="3512314" y="1485865"/>
            <a:ext cx="339603" cy="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3851919" y="3062401"/>
            <a:ext cx="8956" cy="30826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6115116" y="2868513"/>
            <a:ext cx="1152128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chemeClr val="tx1"/>
                </a:solidFill>
              </a:rPr>
              <a:t>Teamsitzung </a:t>
            </a:r>
          </a:p>
          <a:p>
            <a:r>
              <a:rPr lang="de-DE" sz="1000" b="1" dirty="0">
                <a:solidFill>
                  <a:schemeClr val="tx1"/>
                </a:solidFill>
              </a:rPr>
              <a:t>ETV-</a:t>
            </a:r>
            <a:r>
              <a:rPr lang="de-DE" sz="1000" b="1" dirty="0" err="1">
                <a:solidFill>
                  <a:schemeClr val="tx1"/>
                </a:solidFill>
              </a:rPr>
              <a:t>KiJu</a:t>
            </a:r>
            <a:endParaRPr lang="de-DE" sz="1000" b="1" dirty="0">
              <a:solidFill>
                <a:schemeClr val="tx1"/>
              </a:solidFill>
            </a:endParaRPr>
          </a:p>
          <a:p>
            <a:r>
              <a:rPr lang="de-DE" sz="900" dirty="0"/>
              <a:t>GBS Leitung</a:t>
            </a:r>
          </a:p>
          <a:p>
            <a:r>
              <a:rPr lang="de-DE" sz="900" dirty="0"/>
              <a:t>GBS Koordinatorin, Erzieher </a:t>
            </a:r>
          </a:p>
          <a:p>
            <a:r>
              <a:rPr lang="de-DE" sz="900" dirty="0">
                <a:solidFill>
                  <a:schemeClr val="tx1"/>
                </a:solidFill>
              </a:rPr>
              <a:t>1x wöchentlich</a:t>
            </a:r>
          </a:p>
        </p:txBody>
      </p:sp>
      <p:cxnSp>
        <p:nvCxnSpPr>
          <p:cNvPr id="64" name="Gerade Verbindung 63"/>
          <p:cNvCxnSpPr/>
          <p:nvPr/>
        </p:nvCxnSpPr>
        <p:spPr>
          <a:xfrm>
            <a:off x="3862709" y="4767972"/>
            <a:ext cx="186928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67"/>
          <p:cNvCxnSpPr/>
          <p:nvPr/>
        </p:nvCxnSpPr>
        <p:spPr>
          <a:xfrm>
            <a:off x="3851919" y="6133459"/>
            <a:ext cx="231743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>
          <a:xfrm>
            <a:off x="5223528" y="6133459"/>
            <a:ext cx="186928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 flipV="1">
            <a:off x="8089162" y="1200297"/>
            <a:ext cx="339603" cy="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72"/>
          <p:cNvCxnSpPr/>
          <p:nvPr/>
        </p:nvCxnSpPr>
        <p:spPr>
          <a:xfrm flipV="1">
            <a:off x="8428765" y="1200298"/>
            <a:ext cx="0" cy="42067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/>
          <p:cNvCxnSpPr/>
          <p:nvPr/>
        </p:nvCxnSpPr>
        <p:spPr>
          <a:xfrm>
            <a:off x="3860873" y="5517232"/>
            <a:ext cx="217461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feld 76"/>
          <p:cNvSpPr txBox="1"/>
          <p:nvPr/>
        </p:nvSpPr>
        <p:spPr>
          <a:xfrm>
            <a:off x="5434052" y="5844935"/>
            <a:ext cx="1152128" cy="6617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chemeClr val="tx1"/>
                </a:solidFill>
              </a:rPr>
              <a:t>Klassenrat</a:t>
            </a:r>
          </a:p>
          <a:p>
            <a:r>
              <a:rPr lang="de-DE" sz="900" dirty="0">
                <a:solidFill>
                  <a:schemeClr val="tx1"/>
                </a:solidFill>
              </a:rPr>
              <a:t>1x wöchentlich</a:t>
            </a:r>
          </a:p>
          <a:p>
            <a:endParaRPr lang="de-DE" sz="900" dirty="0">
              <a:solidFill>
                <a:schemeClr val="tx1"/>
              </a:solidFill>
            </a:endParaRPr>
          </a:p>
          <a:p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65C92480-D959-4276-9AFB-34C59B7D7B77}"/>
              </a:ext>
            </a:extLst>
          </p:cNvPr>
          <p:cNvSpPr txBox="1"/>
          <p:nvPr/>
        </p:nvSpPr>
        <p:spPr>
          <a:xfrm>
            <a:off x="1938269" y="5660269"/>
            <a:ext cx="1563198" cy="8463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chemeClr val="tx1"/>
                </a:solidFill>
              </a:rPr>
              <a:t>Teamsitzung </a:t>
            </a:r>
          </a:p>
          <a:p>
            <a:r>
              <a:rPr lang="de-DE" sz="900" b="1" dirty="0">
                <a:solidFill>
                  <a:schemeClr val="tx1"/>
                </a:solidFill>
              </a:rPr>
              <a:t>Unterrichtsvorbereitung  </a:t>
            </a:r>
          </a:p>
          <a:p>
            <a:r>
              <a:rPr lang="de-DE" sz="1000" b="1" dirty="0">
                <a:solidFill>
                  <a:schemeClr val="tx1"/>
                </a:solidFill>
              </a:rPr>
              <a:t> </a:t>
            </a:r>
            <a:r>
              <a:rPr lang="de-DE" sz="1000" dirty="0">
                <a:solidFill>
                  <a:schemeClr val="tx1"/>
                </a:solidFill>
              </a:rPr>
              <a:t>VSK bis Jg.4 </a:t>
            </a:r>
          </a:p>
          <a:p>
            <a:r>
              <a:rPr lang="de-DE" sz="1000" dirty="0">
                <a:solidFill>
                  <a:schemeClr val="tx1"/>
                </a:solidFill>
              </a:rPr>
              <a:t> 4 x im Jahr jeweils am  Mittwoch</a:t>
            </a:r>
          </a:p>
        </p:txBody>
      </p:sp>
      <p:cxnSp>
        <p:nvCxnSpPr>
          <p:cNvPr id="46" name="Gerade Verbindung 148">
            <a:extLst>
              <a:ext uri="{FF2B5EF4-FFF2-40B4-BE49-F238E27FC236}">
                <a16:creationId xmlns:a16="http://schemas.microsoft.com/office/drawing/2014/main" id="{597D9DD1-AAEF-4F63-87AE-ECCED1403757}"/>
              </a:ext>
            </a:extLst>
          </p:cNvPr>
          <p:cNvCxnSpPr>
            <a:cxnSpLocks/>
          </p:cNvCxnSpPr>
          <p:nvPr/>
        </p:nvCxnSpPr>
        <p:spPr>
          <a:xfrm>
            <a:off x="2783832" y="4821833"/>
            <a:ext cx="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fik 19">
            <a:extLst>
              <a:ext uri="{FF2B5EF4-FFF2-40B4-BE49-F238E27FC236}">
                <a16:creationId xmlns:a16="http://schemas.microsoft.com/office/drawing/2014/main" id="{B48311E6-26D2-461B-A68C-32E559182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4850" y="5537058"/>
            <a:ext cx="18290" cy="128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567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Gerade Verbindung 31"/>
          <p:cNvCxnSpPr/>
          <p:nvPr/>
        </p:nvCxnSpPr>
        <p:spPr>
          <a:xfrm flipH="1">
            <a:off x="6516216" y="1616942"/>
            <a:ext cx="720081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7200377" y="884949"/>
            <a:ext cx="1584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Kooperationspartner</a:t>
            </a:r>
          </a:p>
        </p:txBody>
      </p:sp>
      <p:grpSp>
        <p:nvGrpSpPr>
          <p:cNvPr id="19" name="Gruppieren 18"/>
          <p:cNvGrpSpPr/>
          <p:nvPr/>
        </p:nvGrpSpPr>
        <p:grpSpPr>
          <a:xfrm>
            <a:off x="2403271" y="1007372"/>
            <a:ext cx="4110340" cy="1512168"/>
            <a:chOff x="1682164" y="1015593"/>
            <a:chExt cx="4110340" cy="1512168"/>
          </a:xfrm>
        </p:grpSpPr>
        <p:sp>
          <p:nvSpPr>
            <p:cNvPr id="11" name="Rechteck 10"/>
            <p:cNvSpPr/>
            <p:nvPr/>
          </p:nvSpPr>
          <p:spPr>
            <a:xfrm>
              <a:off x="1682164" y="1015593"/>
              <a:ext cx="4110340" cy="1512168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1904813" y="1083846"/>
              <a:ext cx="1512168" cy="98488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de-DE" sz="1200" b="1" dirty="0">
                  <a:solidFill>
                    <a:schemeClr val="tx1"/>
                  </a:solidFill>
                </a:rPr>
                <a:t>Schulleitung </a:t>
              </a:r>
            </a:p>
            <a:p>
              <a:r>
                <a:rPr lang="de-DE" sz="1000" dirty="0">
                  <a:solidFill>
                    <a:schemeClr val="tx1"/>
                  </a:solidFill>
                </a:rPr>
                <a:t>Frau Christiansen</a:t>
              </a:r>
            </a:p>
            <a:p>
              <a:r>
                <a:rPr lang="de-DE" sz="1200" b="1" dirty="0">
                  <a:solidFill>
                    <a:schemeClr val="tx1"/>
                  </a:solidFill>
                </a:rPr>
                <a:t>Stellvertretende Schulleitung</a:t>
              </a:r>
            </a:p>
            <a:p>
              <a:r>
                <a:rPr lang="de-DE" sz="1000" dirty="0">
                  <a:solidFill>
                    <a:schemeClr val="tx1"/>
                  </a:solidFill>
                </a:rPr>
                <a:t>Frau Thiel </a:t>
              </a: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3981866" y="1092121"/>
              <a:ext cx="1512168" cy="430887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de-DE" sz="1200" b="1" dirty="0">
                  <a:solidFill>
                    <a:schemeClr val="tx1"/>
                  </a:solidFill>
                </a:rPr>
                <a:t>Förderkoordination </a:t>
              </a:r>
            </a:p>
            <a:p>
              <a:r>
                <a:rPr lang="de-DE" sz="1000" dirty="0">
                  <a:solidFill>
                    <a:schemeClr val="tx1"/>
                  </a:solidFill>
                </a:rPr>
                <a:t>Frau Brix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3996194" y="1646586"/>
              <a:ext cx="1512168" cy="430887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de-DE" sz="1200" b="1" dirty="0">
                  <a:solidFill>
                    <a:schemeClr val="tx1"/>
                  </a:solidFill>
                </a:rPr>
                <a:t>Didaktische Leitung  </a:t>
              </a:r>
            </a:p>
            <a:p>
              <a:r>
                <a:rPr lang="de-DE" sz="1000" dirty="0">
                  <a:solidFill>
                    <a:schemeClr val="tx1"/>
                  </a:solidFill>
                </a:rPr>
                <a:t>Frau Möller</a:t>
              </a:r>
            </a:p>
          </p:txBody>
        </p:sp>
        <p:cxnSp>
          <p:nvCxnSpPr>
            <p:cNvPr id="16" name="Gerade Verbindung 15"/>
            <p:cNvCxnSpPr/>
            <p:nvPr/>
          </p:nvCxnSpPr>
          <p:spPr>
            <a:xfrm>
              <a:off x="3416981" y="1379333"/>
              <a:ext cx="567063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/>
          </p:nvCxnSpPr>
          <p:spPr>
            <a:xfrm>
              <a:off x="4651584" y="1546199"/>
              <a:ext cx="0" cy="8260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>
              <a:off x="3415437" y="1872110"/>
              <a:ext cx="55806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/>
          </p:nvCxnSpPr>
          <p:spPr>
            <a:xfrm>
              <a:off x="2653435" y="2114717"/>
              <a:ext cx="0" cy="18353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/>
          </p:nvCxnSpPr>
          <p:spPr>
            <a:xfrm>
              <a:off x="2653435" y="2280209"/>
              <a:ext cx="1990080" cy="781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feld 29"/>
            <p:cNvSpPr txBox="1"/>
            <p:nvPr/>
          </p:nvSpPr>
          <p:spPr>
            <a:xfrm>
              <a:off x="2830934" y="2279122"/>
              <a:ext cx="154817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/>
                <a:t>Erweitertes Leitungsteam</a:t>
              </a:r>
            </a:p>
          </p:txBody>
        </p:sp>
        <p:cxnSp>
          <p:nvCxnSpPr>
            <p:cNvPr id="47" name="Gerade Verbindung 46"/>
            <p:cNvCxnSpPr/>
            <p:nvPr/>
          </p:nvCxnSpPr>
          <p:spPr>
            <a:xfrm>
              <a:off x="4643515" y="2086263"/>
              <a:ext cx="0" cy="19394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feld 51"/>
          <p:cNvSpPr txBox="1"/>
          <p:nvPr/>
        </p:nvSpPr>
        <p:spPr>
          <a:xfrm>
            <a:off x="2999002" y="496169"/>
            <a:ext cx="3672408" cy="46166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dirty="0"/>
              <a:t>Aufbau der Schule </a:t>
            </a:r>
          </a:p>
        </p:txBody>
      </p:sp>
      <p:cxnSp>
        <p:nvCxnSpPr>
          <p:cNvPr id="74" name="Gerade Verbindung 73"/>
          <p:cNvCxnSpPr/>
          <p:nvPr/>
        </p:nvCxnSpPr>
        <p:spPr>
          <a:xfrm flipH="1">
            <a:off x="1629337" y="1733276"/>
            <a:ext cx="753844" cy="5652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feld 77"/>
          <p:cNvSpPr txBox="1"/>
          <p:nvPr/>
        </p:nvSpPr>
        <p:spPr>
          <a:xfrm>
            <a:off x="255874" y="1379332"/>
            <a:ext cx="1593484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100" dirty="0"/>
              <a:t>SBH | Schulbau Hamburg  </a:t>
            </a:r>
          </a:p>
          <a:p>
            <a:r>
              <a:rPr lang="de-DE" sz="1100" b="1" dirty="0"/>
              <a:t>Hausmeisterei</a:t>
            </a:r>
          </a:p>
          <a:p>
            <a:r>
              <a:rPr lang="de-DE" sz="1100" dirty="0"/>
              <a:t>Frau Sunar</a:t>
            </a:r>
          </a:p>
        </p:txBody>
      </p:sp>
      <p:sp>
        <p:nvSpPr>
          <p:cNvPr id="93" name="Textfeld 92"/>
          <p:cNvSpPr txBox="1"/>
          <p:nvPr/>
        </p:nvSpPr>
        <p:spPr>
          <a:xfrm>
            <a:off x="2405876" y="2524681"/>
            <a:ext cx="4110340" cy="4308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b="1" dirty="0"/>
              <a:t>Verwaltung  Schulsekretariat </a:t>
            </a:r>
          </a:p>
          <a:p>
            <a:r>
              <a:rPr lang="de-DE" sz="1000" dirty="0"/>
              <a:t>Frau Paulsen, Frau Runde, Frau Havemann</a:t>
            </a:r>
          </a:p>
        </p:txBody>
      </p:sp>
      <p:grpSp>
        <p:nvGrpSpPr>
          <p:cNvPr id="46" name="Gruppieren 45"/>
          <p:cNvGrpSpPr/>
          <p:nvPr/>
        </p:nvGrpSpPr>
        <p:grpSpPr>
          <a:xfrm>
            <a:off x="0" y="2959720"/>
            <a:ext cx="9144000" cy="3722683"/>
            <a:chOff x="105796" y="2955568"/>
            <a:chExt cx="8750605" cy="3407778"/>
          </a:xfrm>
        </p:grpSpPr>
        <p:sp>
          <p:nvSpPr>
            <p:cNvPr id="96" name="Textfeld 95"/>
            <p:cNvSpPr txBox="1"/>
            <p:nvPr/>
          </p:nvSpPr>
          <p:spPr>
            <a:xfrm>
              <a:off x="105796" y="4018156"/>
              <a:ext cx="1691680" cy="42261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sz="1200" b="1" dirty="0"/>
                <a:t>Herausgehobene Aufgaben </a:t>
              </a: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109565" y="4402855"/>
              <a:ext cx="1699260" cy="149323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sz="1000" b="1" dirty="0">
                  <a:solidFill>
                    <a:schemeClr val="tx1"/>
                  </a:solidFill>
                </a:rPr>
                <a:t>Medienbeauftragte:</a:t>
              </a:r>
              <a:r>
                <a:rPr lang="de-DE" sz="1000" dirty="0">
                  <a:solidFill>
                    <a:schemeClr val="tx1"/>
                  </a:solidFill>
                </a:rPr>
                <a:t> </a:t>
              </a:r>
            </a:p>
            <a:p>
              <a:r>
                <a:rPr lang="de-DE" sz="1000" dirty="0">
                  <a:solidFill>
                    <a:schemeClr val="tx1"/>
                  </a:solidFill>
                </a:rPr>
                <a:t>Frau Heinz</a:t>
              </a:r>
            </a:p>
            <a:p>
              <a:r>
                <a:rPr lang="de-DE" sz="1000" b="1" dirty="0">
                  <a:solidFill>
                    <a:schemeClr val="tx1"/>
                  </a:solidFill>
                </a:rPr>
                <a:t>Pädagogische Leitung:</a:t>
              </a:r>
            </a:p>
            <a:p>
              <a:r>
                <a:rPr lang="de-DE" sz="1000" dirty="0">
                  <a:solidFill>
                    <a:schemeClr val="tx1"/>
                  </a:solidFill>
                </a:rPr>
                <a:t>Frau Görtz</a:t>
              </a:r>
            </a:p>
            <a:p>
              <a:r>
                <a:rPr lang="de-DE" sz="1000" b="1" dirty="0">
                  <a:solidFill>
                    <a:schemeClr val="tx1"/>
                  </a:solidFill>
                </a:rPr>
                <a:t>Beratungslehrerin: </a:t>
              </a:r>
            </a:p>
            <a:p>
              <a:r>
                <a:rPr lang="de-DE" sz="1000" dirty="0">
                  <a:solidFill>
                    <a:schemeClr val="tx1"/>
                  </a:solidFill>
                </a:rPr>
                <a:t>Frau Görtz </a:t>
              </a:r>
            </a:p>
            <a:p>
              <a:r>
                <a:rPr lang="de-DE" sz="1000" b="1" dirty="0">
                  <a:solidFill>
                    <a:schemeClr val="tx1"/>
                  </a:solidFill>
                </a:rPr>
                <a:t>Ganztagskoordination:</a:t>
              </a:r>
              <a:r>
                <a:rPr lang="de-DE" sz="1000" dirty="0">
                  <a:solidFill>
                    <a:schemeClr val="tx1"/>
                  </a:solidFill>
                </a:rPr>
                <a:t> </a:t>
              </a:r>
            </a:p>
            <a:p>
              <a:r>
                <a:rPr lang="de-DE" sz="1000">
                  <a:solidFill>
                    <a:schemeClr val="tx1"/>
                  </a:solidFill>
                </a:rPr>
                <a:t>Frau Grambow</a:t>
              </a:r>
            </a:p>
            <a:p>
              <a:endParaRPr lang="de-DE" sz="1000" dirty="0">
                <a:solidFill>
                  <a:schemeClr val="tx1"/>
                </a:solidFill>
              </a:endParaRPr>
            </a:p>
            <a:p>
              <a:endParaRPr lang="de-DE" sz="1000" dirty="0">
                <a:solidFill>
                  <a:schemeClr val="tx1"/>
                </a:solidFill>
              </a:endParaRPr>
            </a:p>
          </p:txBody>
        </p:sp>
        <p:sp>
          <p:nvSpPr>
            <p:cNvPr id="100" name="Textfeld 99"/>
            <p:cNvSpPr txBox="1"/>
            <p:nvPr/>
          </p:nvSpPr>
          <p:spPr>
            <a:xfrm>
              <a:off x="1797476" y="2958607"/>
              <a:ext cx="446423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sz="1200" b="1" dirty="0"/>
                <a:t>Klassen</a:t>
              </a:r>
            </a:p>
          </p:txBody>
        </p:sp>
        <p:sp>
          <p:nvSpPr>
            <p:cNvPr id="101" name="Textfeld 100"/>
            <p:cNvSpPr txBox="1"/>
            <p:nvPr/>
          </p:nvSpPr>
          <p:spPr>
            <a:xfrm>
              <a:off x="2548616" y="3235607"/>
              <a:ext cx="893587" cy="293011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sz="1000" b="1" dirty="0"/>
                <a:t>1a</a:t>
              </a:r>
            </a:p>
            <a:p>
              <a:r>
                <a:rPr lang="de-DE" sz="900" dirty="0"/>
                <a:t>Frau Wichmann</a:t>
              </a:r>
            </a:p>
            <a:p>
              <a:r>
                <a:rPr lang="de-DE" sz="900" dirty="0"/>
                <a:t>Frau Tiede</a:t>
              </a:r>
            </a:p>
            <a:p>
              <a:r>
                <a:rPr lang="de-DE" sz="900" dirty="0"/>
                <a:t>Erzieherin </a:t>
              </a:r>
            </a:p>
            <a:p>
              <a:r>
                <a:rPr lang="de-DE" sz="900" dirty="0"/>
                <a:t>Bettina Ewers</a:t>
              </a:r>
            </a:p>
            <a:p>
              <a:endParaRPr lang="de-DE" sz="1000" b="1" dirty="0"/>
            </a:p>
            <a:p>
              <a:r>
                <a:rPr lang="de-DE" sz="1000" b="1" dirty="0"/>
                <a:t>2a </a:t>
              </a:r>
            </a:p>
            <a:p>
              <a:r>
                <a:rPr lang="de-DE" sz="900" dirty="0"/>
                <a:t>Frau Bauch</a:t>
              </a:r>
            </a:p>
            <a:p>
              <a:r>
                <a:rPr lang="de-DE" sz="900" dirty="0"/>
                <a:t>Erzieherin</a:t>
              </a:r>
            </a:p>
            <a:p>
              <a:r>
                <a:rPr lang="de-DE" sz="900" dirty="0"/>
                <a:t>Anja Schäfer</a:t>
              </a:r>
            </a:p>
            <a:p>
              <a:endParaRPr lang="de-DE" sz="900" dirty="0"/>
            </a:p>
            <a:p>
              <a:r>
                <a:rPr lang="de-DE" sz="1000" b="1" dirty="0"/>
                <a:t>3a</a:t>
              </a:r>
            </a:p>
            <a:p>
              <a:r>
                <a:rPr lang="de-DE" sz="900" dirty="0"/>
                <a:t>Frau Enders</a:t>
              </a:r>
            </a:p>
            <a:p>
              <a:r>
                <a:rPr lang="de-DE" sz="900" dirty="0"/>
                <a:t>Erzieherin</a:t>
              </a:r>
            </a:p>
            <a:p>
              <a:r>
                <a:rPr lang="de-DE" sz="900" dirty="0"/>
                <a:t>Karen Wilczek</a:t>
              </a:r>
            </a:p>
            <a:p>
              <a:endParaRPr lang="de-DE" sz="900" dirty="0"/>
            </a:p>
            <a:p>
              <a:r>
                <a:rPr lang="de-DE" sz="900" dirty="0"/>
                <a:t>4a </a:t>
              </a:r>
            </a:p>
            <a:p>
              <a:r>
                <a:rPr lang="de-DE" sz="900" dirty="0"/>
                <a:t>Frau Jaeger</a:t>
              </a:r>
            </a:p>
            <a:p>
              <a:r>
                <a:rPr lang="de-DE" sz="900" dirty="0"/>
                <a:t>Erzieherin</a:t>
              </a:r>
            </a:p>
            <a:p>
              <a:r>
                <a:rPr lang="de-DE" sz="900" dirty="0"/>
                <a:t>Frau </a:t>
              </a:r>
              <a:r>
                <a:rPr lang="de-DE" sz="900" dirty="0" err="1"/>
                <a:t>Cold</a:t>
              </a:r>
              <a:endParaRPr lang="de-DE" sz="900" dirty="0"/>
            </a:p>
            <a:p>
              <a:endParaRPr lang="de-DE" sz="900" dirty="0"/>
            </a:p>
            <a:p>
              <a:endParaRPr lang="de-DE" sz="900" dirty="0"/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3442203" y="3239141"/>
              <a:ext cx="937396" cy="283150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sz="1000" b="1" dirty="0"/>
                <a:t>1b</a:t>
              </a:r>
            </a:p>
            <a:p>
              <a:r>
                <a:rPr lang="de-DE" sz="900" dirty="0"/>
                <a:t>Frau </a:t>
              </a:r>
              <a:r>
                <a:rPr lang="de-DE" sz="900" dirty="0" err="1"/>
                <a:t>Bohnstedt</a:t>
              </a:r>
              <a:endParaRPr lang="de-DE" sz="900" dirty="0"/>
            </a:p>
            <a:p>
              <a:r>
                <a:rPr lang="de-DE" sz="900" dirty="0"/>
                <a:t>Erzieher </a:t>
              </a:r>
            </a:p>
            <a:p>
              <a:r>
                <a:rPr lang="de-DE" sz="900" dirty="0"/>
                <a:t>Marc </a:t>
              </a:r>
              <a:r>
                <a:rPr lang="de-DE" sz="900" dirty="0" err="1"/>
                <a:t>Cron</a:t>
              </a:r>
              <a:endParaRPr lang="de-DE" sz="900" dirty="0"/>
            </a:p>
            <a:p>
              <a:endParaRPr lang="de-DE" sz="1000" b="1" dirty="0"/>
            </a:p>
            <a:p>
              <a:endParaRPr lang="de-DE" sz="1000" b="1" dirty="0"/>
            </a:p>
            <a:p>
              <a:r>
                <a:rPr lang="de-DE" sz="1000" b="1" dirty="0"/>
                <a:t>2b </a:t>
              </a:r>
            </a:p>
            <a:p>
              <a:r>
                <a:rPr lang="de-DE" sz="900" dirty="0"/>
                <a:t>Frau Rautenberg</a:t>
              </a:r>
            </a:p>
            <a:p>
              <a:r>
                <a:rPr lang="de-DE" sz="900" dirty="0"/>
                <a:t>Erzieher</a:t>
              </a:r>
            </a:p>
            <a:p>
              <a:r>
                <a:rPr lang="de-DE" sz="900" dirty="0"/>
                <a:t>Paul Hanisch</a:t>
              </a:r>
            </a:p>
            <a:p>
              <a:endParaRPr lang="de-DE" sz="900" dirty="0"/>
            </a:p>
            <a:p>
              <a:r>
                <a:rPr lang="de-DE" sz="1000" b="1" dirty="0"/>
                <a:t>3b</a:t>
              </a:r>
            </a:p>
            <a:p>
              <a:r>
                <a:rPr lang="de-DE" sz="900" dirty="0"/>
                <a:t>Frau Glos</a:t>
              </a:r>
            </a:p>
            <a:p>
              <a:r>
                <a:rPr lang="de-DE" sz="900" dirty="0"/>
                <a:t>Erzieherin </a:t>
              </a:r>
            </a:p>
            <a:p>
              <a:r>
                <a:rPr lang="de-DE" sz="900" dirty="0"/>
                <a:t>Birgit Utz</a:t>
              </a:r>
            </a:p>
            <a:p>
              <a:endParaRPr lang="de-DE" sz="900" dirty="0"/>
            </a:p>
            <a:p>
              <a:r>
                <a:rPr lang="de-DE" sz="1000" b="1" dirty="0"/>
                <a:t>4b</a:t>
              </a:r>
              <a:r>
                <a:rPr lang="de-DE" sz="900" dirty="0"/>
                <a:t> </a:t>
              </a:r>
            </a:p>
            <a:p>
              <a:r>
                <a:rPr lang="de-DE" sz="900" dirty="0"/>
                <a:t>Frau Brix</a:t>
              </a:r>
            </a:p>
            <a:p>
              <a:r>
                <a:rPr lang="de-DE" sz="900" dirty="0"/>
                <a:t>Erzieherin</a:t>
              </a:r>
            </a:p>
            <a:p>
              <a:r>
                <a:rPr lang="de-DE" sz="900" dirty="0"/>
                <a:t>Karin Bruhn</a:t>
              </a:r>
            </a:p>
            <a:p>
              <a:endParaRPr lang="de-DE" sz="9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4379599" y="3246269"/>
              <a:ext cx="943740" cy="28596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de-DE" sz="1000" b="1" dirty="0"/>
                <a:t>1c</a:t>
              </a:r>
            </a:p>
            <a:p>
              <a:r>
                <a:rPr lang="de-DE" sz="900" dirty="0"/>
                <a:t>Frau  Hansen</a:t>
              </a:r>
            </a:p>
            <a:p>
              <a:r>
                <a:rPr lang="de-DE" sz="900" dirty="0"/>
                <a:t>Frau v. Cisewski</a:t>
              </a:r>
            </a:p>
            <a:p>
              <a:r>
                <a:rPr lang="de-DE" sz="900" dirty="0"/>
                <a:t>Erzieherin </a:t>
              </a:r>
            </a:p>
            <a:p>
              <a:r>
                <a:rPr lang="de-DE" sz="900" dirty="0"/>
                <a:t>Anja Knoop</a:t>
              </a:r>
            </a:p>
            <a:p>
              <a:endParaRPr lang="de-DE" sz="1000" b="1" dirty="0"/>
            </a:p>
            <a:p>
              <a:r>
                <a:rPr lang="de-DE" sz="1000" b="1" dirty="0"/>
                <a:t>2c </a:t>
              </a:r>
            </a:p>
            <a:p>
              <a:r>
                <a:rPr lang="de-DE" sz="900" dirty="0"/>
                <a:t>Frau  Rauer</a:t>
              </a:r>
            </a:p>
            <a:p>
              <a:r>
                <a:rPr lang="de-DE" sz="900" dirty="0"/>
                <a:t>Erzieherin</a:t>
              </a:r>
            </a:p>
            <a:p>
              <a:r>
                <a:rPr lang="de-DE" sz="900" dirty="0"/>
                <a:t>Jutta </a:t>
              </a:r>
              <a:r>
                <a:rPr lang="de-DE" sz="900" dirty="0" err="1"/>
                <a:t>Cron</a:t>
              </a:r>
              <a:endParaRPr lang="de-DE" sz="900" dirty="0"/>
            </a:p>
            <a:p>
              <a:endParaRPr lang="de-DE" sz="1000" b="1" dirty="0"/>
            </a:p>
            <a:p>
              <a:r>
                <a:rPr lang="de-DE" sz="1000" b="1" dirty="0"/>
                <a:t>3c</a:t>
              </a:r>
            </a:p>
            <a:p>
              <a:r>
                <a:rPr lang="de-DE" sz="900" dirty="0"/>
                <a:t>Frau Hafemann</a:t>
              </a:r>
            </a:p>
            <a:p>
              <a:r>
                <a:rPr lang="de-DE" sz="900" dirty="0"/>
                <a:t>Erzieherin </a:t>
              </a:r>
            </a:p>
            <a:p>
              <a:r>
                <a:rPr lang="de-DE" sz="900" dirty="0"/>
                <a:t>Monika Mohr</a:t>
              </a:r>
            </a:p>
            <a:p>
              <a:endParaRPr lang="de-DE" sz="1000" b="1" dirty="0"/>
            </a:p>
            <a:p>
              <a:r>
                <a:rPr lang="de-DE" sz="1000" b="1" dirty="0"/>
                <a:t>4c</a:t>
              </a:r>
              <a:r>
                <a:rPr lang="de-DE" sz="900" dirty="0"/>
                <a:t> </a:t>
              </a:r>
            </a:p>
            <a:p>
              <a:r>
                <a:rPr lang="de-DE" sz="900" dirty="0"/>
                <a:t>Frau  Grambow</a:t>
              </a:r>
            </a:p>
            <a:p>
              <a:r>
                <a:rPr lang="de-DE" sz="900" dirty="0"/>
                <a:t>Erzieher</a:t>
              </a:r>
            </a:p>
            <a:p>
              <a:r>
                <a:rPr lang="de-DE" sz="900" dirty="0"/>
                <a:t>Herr Oppermann</a:t>
              </a:r>
            </a:p>
            <a:p>
              <a:endParaRPr lang="de-DE" sz="1000" b="1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5307340" y="3260989"/>
              <a:ext cx="931715" cy="266245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de-DE" sz="1000" b="1" dirty="0"/>
            </a:p>
            <a:p>
              <a:endParaRPr lang="de-DE" sz="1000" b="1" dirty="0"/>
            </a:p>
            <a:p>
              <a:endParaRPr lang="de-DE" sz="1000" b="1" dirty="0"/>
            </a:p>
            <a:p>
              <a:endParaRPr lang="de-DE" sz="1000" b="1" dirty="0"/>
            </a:p>
            <a:p>
              <a:endParaRPr lang="de-DE" sz="1000" b="1" dirty="0"/>
            </a:p>
            <a:p>
              <a:r>
                <a:rPr lang="de-DE" sz="1000" b="1" dirty="0"/>
                <a:t>2d </a:t>
              </a:r>
            </a:p>
            <a:p>
              <a:r>
                <a:rPr lang="de-DE" sz="800" dirty="0"/>
                <a:t>Frau Gerhardt</a:t>
              </a:r>
            </a:p>
            <a:p>
              <a:r>
                <a:rPr lang="de-DE" sz="800" dirty="0"/>
                <a:t>Frau </a:t>
              </a:r>
              <a:r>
                <a:rPr lang="de-DE" sz="800" dirty="0" err="1"/>
                <a:t>Wyssuwa</a:t>
              </a:r>
              <a:endParaRPr lang="de-DE" sz="800" dirty="0"/>
            </a:p>
            <a:p>
              <a:r>
                <a:rPr lang="de-DE" sz="800" dirty="0"/>
                <a:t>Erzieher</a:t>
              </a:r>
            </a:p>
            <a:p>
              <a:r>
                <a:rPr lang="de-DE" sz="800" dirty="0"/>
                <a:t>Alexander Wilhelm</a:t>
              </a:r>
            </a:p>
            <a:p>
              <a:r>
                <a:rPr lang="de-DE" sz="1000" b="1" dirty="0"/>
                <a:t>3d</a:t>
              </a:r>
            </a:p>
            <a:p>
              <a:r>
                <a:rPr lang="de-DE" sz="900" dirty="0"/>
                <a:t>Frau Möller </a:t>
              </a:r>
            </a:p>
            <a:p>
              <a:r>
                <a:rPr lang="de-DE" sz="900" dirty="0"/>
                <a:t>Erzieherin</a:t>
              </a:r>
            </a:p>
            <a:p>
              <a:r>
                <a:rPr lang="de-DE" sz="900" dirty="0"/>
                <a:t>Brit  Walla-Langhoff</a:t>
              </a:r>
            </a:p>
            <a:p>
              <a:endParaRPr lang="de-DE" sz="900" b="1" dirty="0"/>
            </a:p>
            <a:p>
              <a:r>
                <a:rPr lang="de-DE" sz="900" b="1" dirty="0"/>
                <a:t>4d</a:t>
              </a:r>
            </a:p>
            <a:p>
              <a:r>
                <a:rPr lang="de-DE" sz="900" dirty="0"/>
                <a:t>Frau Genz</a:t>
              </a:r>
            </a:p>
            <a:p>
              <a:r>
                <a:rPr lang="de-DE" sz="900" dirty="0"/>
                <a:t>Erzieherin  </a:t>
              </a:r>
            </a:p>
            <a:p>
              <a:r>
                <a:rPr lang="de-DE" sz="900" dirty="0"/>
                <a:t>Frau </a:t>
              </a:r>
              <a:r>
                <a:rPr lang="de-DE" sz="900" dirty="0" err="1"/>
                <a:t>Ryabkina</a:t>
              </a:r>
              <a:endParaRPr lang="de-DE" sz="1000" b="1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6261707" y="2958606"/>
              <a:ext cx="1274879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sz="1200" b="1" dirty="0"/>
                <a:t>Fachleitungen</a:t>
              </a: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7536586" y="2955568"/>
              <a:ext cx="1319815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sz="1200" b="1" dirty="0"/>
                <a:t>Inklusion</a:t>
              </a:r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6261707" y="3254803"/>
              <a:ext cx="1274879" cy="276811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lvl="0"/>
              <a:r>
                <a:rPr lang="de-DE" sz="1050" b="1" dirty="0">
                  <a:solidFill>
                    <a:prstClr val="black"/>
                  </a:solidFill>
                </a:rPr>
                <a:t>Fachleitungen</a:t>
              </a:r>
            </a:p>
            <a:p>
              <a:pPr lvl="0"/>
              <a:r>
                <a:rPr lang="de-DE" sz="900" u="sng" dirty="0">
                  <a:solidFill>
                    <a:prstClr val="black"/>
                  </a:solidFill>
                </a:rPr>
                <a:t>Deutsch:</a:t>
              </a:r>
              <a:endParaRPr lang="de-DE" sz="900" dirty="0">
                <a:solidFill>
                  <a:prstClr val="black"/>
                </a:solidFill>
              </a:endParaRPr>
            </a:p>
            <a:p>
              <a:pPr lvl="0"/>
              <a:r>
                <a:rPr lang="de-DE" sz="900" dirty="0">
                  <a:solidFill>
                    <a:prstClr val="black"/>
                  </a:solidFill>
                </a:rPr>
                <a:t>Frau Hansen</a:t>
              </a:r>
            </a:p>
            <a:p>
              <a:pPr lvl="0"/>
              <a:r>
                <a:rPr lang="de-DE" sz="900" u="sng" dirty="0">
                  <a:solidFill>
                    <a:prstClr val="black"/>
                  </a:solidFill>
                </a:rPr>
                <a:t>Mathematik:                      </a:t>
              </a:r>
              <a:r>
                <a:rPr lang="de-DE" sz="900" dirty="0">
                  <a:solidFill>
                    <a:prstClr val="black"/>
                  </a:solidFill>
                </a:rPr>
                <a:t>Frau Gerhardt</a:t>
              </a:r>
            </a:p>
            <a:p>
              <a:pPr lvl="0"/>
              <a:r>
                <a:rPr lang="de-DE" sz="900" u="sng" dirty="0">
                  <a:solidFill>
                    <a:prstClr val="black"/>
                  </a:solidFill>
                </a:rPr>
                <a:t>Englisch:</a:t>
              </a:r>
              <a:r>
                <a:rPr lang="de-DE" sz="900" dirty="0">
                  <a:solidFill>
                    <a:prstClr val="black"/>
                  </a:solidFill>
                </a:rPr>
                <a:t>  </a:t>
              </a:r>
            </a:p>
            <a:p>
              <a:pPr lvl="0"/>
              <a:r>
                <a:rPr lang="de-DE" sz="900" dirty="0">
                  <a:solidFill>
                    <a:prstClr val="black"/>
                  </a:solidFill>
                </a:rPr>
                <a:t>Frau Enders</a:t>
              </a:r>
            </a:p>
            <a:p>
              <a:pPr lvl="0"/>
              <a:r>
                <a:rPr lang="de-DE" sz="900" u="sng" dirty="0">
                  <a:solidFill>
                    <a:prstClr val="black"/>
                  </a:solidFill>
                </a:rPr>
                <a:t>Sachunterricht:</a:t>
              </a:r>
              <a:r>
                <a:rPr lang="de-DE" sz="900" dirty="0">
                  <a:solidFill>
                    <a:prstClr val="black"/>
                  </a:solidFill>
                </a:rPr>
                <a:t>               Frau  Möller</a:t>
              </a:r>
            </a:p>
            <a:p>
              <a:pPr lvl="0"/>
              <a:r>
                <a:rPr lang="de-DE" sz="900" u="sng" dirty="0">
                  <a:solidFill>
                    <a:prstClr val="black"/>
                  </a:solidFill>
                </a:rPr>
                <a:t>Kunst:</a:t>
              </a:r>
              <a:r>
                <a:rPr lang="de-DE" sz="900" dirty="0">
                  <a:solidFill>
                    <a:prstClr val="black"/>
                  </a:solidFill>
                </a:rPr>
                <a:t> </a:t>
              </a:r>
            </a:p>
            <a:p>
              <a:pPr lvl="0"/>
              <a:r>
                <a:rPr lang="de-DE" sz="900" dirty="0">
                  <a:solidFill>
                    <a:prstClr val="black"/>
                  </a:solidFill>
                </a:rPr>
                <a:t>Frau Wichmann</a:t>
              </a:r>
            </a:p>
            <a:p>
              <a:pPr lvl="0"/>
              <a:r>
                <a:rPr lang="de-DE" sz="900" u="sng" dirty="0">
                  <a:solidFill>
                    <a:prstClr val="black"/>
                  </a:solidFill>
                </a:rPr>
                <a:t>Musik:</a:t>
              </a:r>
              <a:r>
                <a:rPr lang="de-DE" sz="900" dirty="0">
                  <a:solidFill>
                    <a:prstClr val="black"/>
                  </a:solidFill>
                </a:rPr>
                <a:t> </a:t>
              </a:r>
            </a:p>
            <a:p>
              <a:pPr lvl="0"/>
              <a:r>
                <a:rPr lang="de-DE" sz="900" dirty="0">
                  <a:solidFill>
                    <a:prstClr val="black"/>
                  </a:solidFill>
                </a:rPr>
                <a:t>Frau  Bauch</a:t>
              </a:r>
            </a:p>
            <a:p>
              <a:pPr lvl="0"/>
              <a:r>
                <a:rPr lang="de-DE" sz="900" u="sng" dirty="0">
                  <a:solidFill>
                    <a:prstClr val="black"/>
                  </a:solidFill>
                </a:rPr>
                <a:t>Religion:</a:t>
              </a:r>
              <a:r>
                <a:rPr lang="de-DE" sz="900" dirty="0">
                  <a:solidFill>
                    <a:prstClr val="black"/>
                  </a:solidFill>
                </a:rPr>
                <a:t> </a:t>
              </a:r>
            </a:p>
            <a:p>
              <a:pPr lvl="0"/>
              <a:r>
                <a:rPr lang="de-DE" sz="900" dirty="0">
                  <a:solidFill>
                    <a:prstClr val="black"/>
                  </a:solidFill>
                </a:rPr>
                <a:t>Frau  </a:t>
              </a:r>
              <a:r>
                <a:rPr lang="de-DE" sz="900" dirty="0" err="1">
                  <a:solidFill>
                    <a:prstClr val="black"/>
                  </a:solidFill>
                </a:rPr>
                <a:t>Bohnstedt</a:t>
              </a:r>
              <a:endParaRPr lang="de-DE" sz="900" dirty="0">
                <a:solidFill>
                  <a:prstClr val="black"/>
                </a:solidFill>
              </a:endParaRPr>
            </a:p>
            <a:p>
              <a:pPr lvl="0"/>
              <a:r>
                <a:rPr lang="de-DE" sz="900" u="sng" dirty="0">
                  <a:solidFill>
                    <a:prstClr val="black"/>
                  </a:solidFill>
                </a:rPr>
                <a:t>Sport:</a:t>
              </a:r>
            </a:p>
            <a:p>
              <a:pPr lvl="0"/>
              <a:r>
                <a:rPr lang="de-DE" sz="900" dirty="0">
                  <a:solidFill>
                    <a:prstClr val="black"/>
                  </a:solidFill>
                </a:rPr>
                <a:t>Frau Thiel</a:t>
              </a:r>
            </a:p>
            <a:p>
              <a:pPr lvl="0"/>
              <a:r>
                <a:rPr lang="de-DE" sz="900" u="sng" dirty="0" err="1">
                  <a:solidFill>
                    <a:prstClr val="black"/>
                  </a:solidFill>
                </a:rPr>
                <a:t>Darst</a:t>
              </a:r>
              <a:r>
                <a:rPr lang="de-DE" sz="900" u="sng" dirty="0">
                  <a:solidFill>
                    <a:prstClr val="black"/>
                  </a:solidFill>
                </a:rPr>
                <a:t>. Spiel:                      </a:t>
              </a:r>
              <a:r>
                <a:rPr lang="de-DE" sz="900" dirty="0">
                  <a:solidFill>
                    <a:prstClr val="black"/>
                  </a:solidFill>
                </a:rPr>
                <a:t>Frau Jaeger</a:t>
              </a:r>
            </a:p>
            <a:p>
              <a:pPr lvl="0"/>
              <a:endParaRPr lang="de-DE" sz="900" dirty="0">
                <a:solidFill>
                  <a:prstClr val="black"/>
                </a:solidFill>
              </a:endParaRPr>
            </a:p>
            <a:p>
              <a:pPr lvl="0"/>
              <a:endParaRPr lang="de-DE" sz="900" dirty="0">
                <a:solidFill>
                  <a:prstClr val="black"/>
                </a:solidFill>
              </a:endParaRPr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7536586" y="3247108"/>
              <a:ext cx="1319815" cy="311623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sz="1000" b="1" dirty="0"/>
                <a:t>Förderkoordination</a:t>
              </a:r>
            </a:p>
            <a:p>
              <a:r>
                <a:rPr lang="de-DE" sz="900" dirty="0"/>
                <a:t>Frau Brix</a:t>
              </a:r>
            </a:p>
            <a:p>
              <a:endParaRPr lang="de-DE" sz="900" dirty="0"/>
            </a:p>
            <a:p>
              <a:r>
                <a:rPr lang="de-DE" sz="1000" b="1" dirty="0"/>
                <a:t>Sonderpädagogin </a:t>
              </a:r>
            </a:p>
            <a:p>
              <a:r>
                <a:rPr lang="de-DE" sz="900" dirty="0"/>
                <a:t>Frau </a:t>
              </a:r>
              <a:r>
                <a:rPr lang="de-DE" sz="900" dirty="0" err="1"/>
                <a:t>Wyssuwa</a:t>
              </a:r>
              <a:endParaRPr lang="de-DE" sz="900" dirty="0"/>
            </a:p>
            <a:p>
              <a:endParaRPr lang="de-DE" sz="900" dirty="0"/>
            </a:p>
            <a:p>
              <a:r>
                <a:rPr lang="de-DE" sz="1000" b="1" dirty="0"/>
                <a:t>Sonderpädagogin </a:t>
              </a:r>
            </a:p>
            <a:p>
              <a:r>
                <a:rPr lang="de-DE" sz="900" dirty="0"/>
                <a:t>Frau Möser</a:t>
              </a:r>
            </a:p>
            <a:p>
              <a:endParaRPr lang="de-DE" sz="900" dirty="0"/>
            </a:p>
            <a:p>
              <a:r>
                <a:rPr lang="de-DE" sz="1050" b="1" dirty="0"/>
                <a:t>Erzieherin</a:t>
              </a:r>
            </a:p>
            <a:p>
              <a:r>
                <a:rPr lang="de-DE" sz="900" dirty="0"/>
                <a:t>Frau Hinrichs</a:t>
              </a:r>
            </a:p>
            <a:p>
              <a:endParaRPr lang="de-DE" sz="900" dirty="0"/>
            </a:p>
            <a:p>
              <a:r>
                <a:rPr lang="de-DE" sz="1050" b="1" dirty="0"/>
                <a:t>Sprachlern-koordination</a:t>
              </a:r>
            </a:p>
            <a:p>
              <a:r>
                <a:rPr lang="de-DE" sz="900" dirty="0"/>
                <a:t>Frau Rauer</a:t>
              </a:r>
            </a:p>
            <a:p>
              <a:endParaRPr lang="de-DE" sz="900" dirty="0"/>
            </a:p>
            <a:p>
              <a:endParaRPr lang="de-DE" sz="900" dirty="0"/>
            </a:p>
            <a:p>
              <a:endParaRPr lang="de-DE" sz="900" dirty="0"/>
            </a:p>
            <a:p>
              <a:endParaRPr lang="de-DE" sz="900" dirty="0"/>
            </a:p>
            <a:p>
              <a:endParaRPr lang="de-DE" sz="900" dirty="0"/>
            </a:p>
            <a:p>
              <a:endParaRPr lang="de-DE" sz="900" dirty="0"/>
            </a:p>
          </p:txBody>
        </p:sp>
      </p:grpSp>
      <p:sp>
        <p:nvSpPr>
          <p:cNvPr id="50" name="Textfeld 49"/>
          <p:cNvSpPr txBox="1"/>
          <p:nvPr/>
        </p:nvSpPr>
        <p:spPr>
          <a:xfrm>
            <a:off x="2963084" y="491287"/>
            <a:ext cx="3672408" cy="46166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dirty="0"/>
              <a:t>Aufbau der Schule 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2990128" y="423284"/>
            <a:ext cx="3672408" cy="46166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dirty="0"/>
              <a:t>Aufbau der Schule </a:t>
            </a:r>
          </a:p>
        </p:txBody>
      </p:sp>
      <p:grpSp>
        <p:nvGrpSpPr>
          <p:cNvPr id="53" name="Gruppieren 52"/>
          <p:cNvGrpSpPr/>
          <p:nvPr/>
        </p:nvGrpSpPr>
        <p:grpSpPr>
          <a:xfrm>
            <a:off x="0" y="6160316"/>
            <a:ext cx="9144000" cy="597734"/>
            <a:chOff x="253478" y="6270170"/>
            <a:chExt cx="8531745" cy="1187170"/>
          </a:xfrm>
        </p:grpSpPr>
        <p:sp>
          <p:nvSpPr>
            <p:cNvPr id="49" name="Textfeld 48"/>
            <p:cNvSpPr txBox="1"/>
            <p:nvPr/>
          </p:nvSpPr>
          <p:spPr>
            <a:xfrm>
              <a:off x="253478" y="6270170"/>
              <a:ext cx="5854049" cy="1139831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sz="1100" b="1" dirty="0"/>
                <a:t>Schulkonferenz                     Lehrerkonferenz                   </a:t>
              </a:r>
              <a:r>
                <a:rPr lang="de-DE" sz="1050" b="1" dirty="0"/>
                <a:t>Personalrat:</a:t>
              </a:r>
              <a:r>
                <a:rPr lang="de-DE" sz="2000" dirty="0"/>
                <a:t> </a:t>
              </a:r>
              <a:r>
                <a:rPr lang="de-DE" sz="1050" dirty="0"/>
                <a:t>Frau Möser, Frau </a:t>
              </a:r>
              <a:r>
                <a:rPr lang="de-DE" sz="1050" dirty="0" err="1"/>
                <a:t>Bohnstedt</a:t>
              </a:r>
              <a:r>
                <a:rPr lang="de-DE" sz="1050" dirty="0"/>
                <a:t>,    </a:t>
              </a:r>
            </a:p>
            <a:p>
              <a:r>
                <a:rPr lang="de-DE" sz="1050" dirty="0"/>
                <a:t>                                                                                                                                Frau Kittelmann </a:t>
              </a:r>
              <a:endParaRPr lang="de-DE" sz="1200" dirty="0"/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6107527" y="6270667"/>
              <a:ext cx="2677696" cy="1186673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sz="1100" b="1" dirty="0"/>
                <a:t>Elternrat Vorsitz: </a:t>
              </a:r>
              <a:r>
                <a:rPr lang="de-DE" sz="1100" dirty="0"/>
                <a:t>Herr Weirup, Frau Walther</a:t>
              </a:r>
            </a:p>
            <a:p>
              <a:r>
                <a:rPr lang="de-DE" sz="1050" b="1" dirty="0"/>
                <a:t>Schulverein: </a:t>
              </a:r>
              <a:r>
                <a:rPr lang="de-DE" sz="1050" dirty="0"/>
                <a:t>Frau Christiansen, Herr Weirup, Frau Bauch</a:t>
              </a:r>
              <a:endParaRPr lang="de-DE" sz="900" dirty="0"/>
            </a:p>
          </p:txBody>
        </p:sp>
      </p:grpSp>
      <p:sp>
        <p:nvSpPr>
          <p:cNvPr id="45" name="Textfeld 44"/>
          <p:cNvSpPr txBox="1"/>
          <p:nvPr/>
        </p:nvSpPr>
        <p:spPr>
          <a:xfrm>
            <a:off x="1775653" y="3267215"/>
            <a:ext cx="784910" cy="28931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00" b="1" dirty="0"/>
              <a:t>VSK 1</a:t>
            </a:r>
          </a:p>
          <a:p>
            <a:r>
              <a:rPr lang="de-DE" sz="900" dirty="0"/>
              <a:t>Frau Kittelmann</a:t>
            </a:r>
          </a:p>
          <a:p>
            <a:r>
              <a:rPr lang="de-DE" sz="900" dirty="0"/>
              <a:t>Erzieherin Betty Mendoza</a:t>
            </a:r>
          </a:p>
          <a:p>
            <a:endParaRPr lang="de-DE" sz="900" dirty="0"/>
          </a:p>
          <a:p>
            <a:r>
              <a:rPr lang="de-DE" sz="1000" b="1" dirty="0"/>
              <a:t>VSK2</a:t>
            </a:r>
          </a:p>
          <a:p>
            <a:r>
              <a:rPr lang="de-DE" sz="900" dirty="0"/>
              <a:t>Frau Bothe</a:t>
            </a:r>
          </a:p>
          <a:p>
            <a:r>
              <a:rPr lang="de-DE" sz="900" dirty="0"/>
              <a:t>Erzieherin             Gabi Bruhn</a:t>
            </a:r>
          </a:p>
          <a:p>
            <a:endParaRPr lang="de-DE" sz="900" dirty="0"/>
          </a:p>
          <a:p>
            <a:endParaRPr lang="de-DE" sz="900" dirty="0"/>
          </a:p>
          <a:p>
            <a:endParaRPr lang="de-DE" sz="900" dirty="0"/>
          </a:p>
          <a:p>
            <a:endParaRPr lang="de-DE" sz="900" dirty="0"/>
          </a:p>
          <a:p>
            <a:endParaRPr lang="de-DE" sz="900" dirty="0"/>
          </a:p>
          <a:p>
            <a:endParaRPr lang="de-DE" sz="900" dirty="0"/>
          </a:p>
          <a:p>
            <a:endParaRPr lang="de-DE" sz="900" dirty="0"/>
          </a:p>
          <a:p>
            <a:endParaRPr lang="de-DE" sz="900" dirty="0"/>
          </a:p>
          <a:p>
            <a:endParaRPr lang="de-DE" sz="900" dirty="0"/>
          </a:p>
        </p:txBody>
      </p:sp>
      <p:sp>
        <p:nvSpPr>
          <p:cNvPr id="2" name="Textfeld 1"/>
          <p:cNvSpPr txBox="1"/>
          <p:nvPr/>
        </p:nvSpPr>
        <p:spPr>
          <a:xfrm>
            <a:off x="0" y="2959178"/>
            <a:ext cx="1775652" cy="4462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b="1" dirty="0"/>
              <a:t>Schwerpunkte</a:t>
            </a:r>
          </a:p>
          <a:p>
            <a:endParaRPr lang="de-DE" sz="11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0" y="3277284"/>
            <a:ext cx="1767732" cy="861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00" b="1" dirty="0"/>
              <a:t>Bewegte Schule:</a:t>
            </a:r>
            <a:r>
              <a:rPr lang="de-DE" sz="1100" b="1" dirty="0"/>
              <a:t> </a:t>
            </a:r>
            <a:r>
              <a:rPr lang="de-DE" sz="900" dirty="0"/>
              <a:t>Frau Thiel</a:t>
            </a:r>
          </a:p>
          <a:p>
            <a:r>
              <a:rPr lang="de-DE" sz="1000" b="1" dirty="0"/>
              <a:t>Leseschule:</a:t>
            </a:r>
            <a:r>
              <a:rPr lang="de-DE" sz="1100" b="1" dirty="0"/>
              <a:t> </a:t>
            </a:r>
            <a:r>
              <a:rPr lang="de-DE" sz="900" dirty="0"/>
              <a:t>Frau Hafemann</a:t>
            </a:r>
          </a:p>
          <a:p>
            <a:r>
              <a:rPr lang="de-DE" sz="1000" b="1" dirty="0"/>
              <a:t>Soziales Lernen:</a:t>
            </a:r>
            <a:r>
              <a:rPr lang="de-DE" sz="1000" dirty="0"/>
              <a:t> </a:t>
            </a:r>
          </a:p>
          <a:p>
            <a:r>
              <a:rPr lang="de-DE" sz="900" dirty="0"/>
              <a:t>Frau Görtz, Frau Möller</a:t>
            </a:r>
          </a:p>
          <a:p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134675815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486</Words>
  <Application>Microsoft Office PowerPoint</Application>
  <PresentationFormat>Bildschirmpräsentation (4:3)</PresentationFormat>
  <Paragraphs>224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</vt:lpstr>
      <vt:lpstr>        Pädagogische Arbeitsorganisation   </vt:lpstr>
      <vt:lpstr>PowerPoint-Präsentation</vt:lpstr>
    </vt:vector>
  </TitlesOfParts>
  <Company>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Pädagogische Arbeitsorganisation</dc:title>
  <dc:creator>Christiansen, Britta</dc:creator>
  <cp:lastModifiedBy>Christiansen, Britta</cp:lastModifiedBy>
  <cp:revision>95</cp:revision>
  <cp:lastPrinted>2019-03-18T10:49:12Z</cp:lastPrinted>
  <dcterms:created xsi:type="dcterms:W3CDTF">2018-04-03T09:24:25Z</dcterms:created>
  <dcterms:modified xsi:type="dcterms:W3CDTF">2023-09-22T06:54:06Z</dcterms:modified>
</cp:coreProperties>
</file>